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10"/>
  </p:notesMasterIdLst>
  <p:sldIdLst>
    <p:sldId id="256" r:id="rId2"/>
    <p:sldId id="257" r:id="rId3"/>
    <p:sldId id="261" r:id="rId4"/>
    <p:sldId id="264" r:id="rId5"/>
    <p:sldId id="259" r:id="rId6"/>
    <p:sldId id="260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507"/>
    <a:srgbClr val="5474F2"/>
    <a:srgbClr val="CFB423"/>
    <a:srgbClr val="C0BE3F"/>
    <a:srgbClr val="DEDA48"/>
    <a:srgbClr val="459CC5"/>
    <a:srgbClr val="76E0F2"/>
    <a:srgbClr val="5AB424"/>
    <a:srgbClr val="7A4ED8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6"/>
    <p:restoredTop sz="92644"/>
  </p:normalViewPr>
  <p:slideViewPr>
    <p:cSldViewPr snapToGrid="0" snapToObjects="1">
      <p:cViewPr varScale="1">
        <p:scale>
          <a:sx n="90" d="100"/>
          <a:sy n="90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FE451-268F-7B4B-AA4E-64EA30777408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AA4F5-0023-2F42-B33B-33F8401BE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Commonalities</a:t>
            </a:r>
          </a:p>
          <a:p>
            <a:r>
              <a:rPr lang="en-US" dirty="0"/>
              <a:t>Materiality &amp; the EP&amp;L </a:t>
            </a:r>
          </a:p>
          <a:p>
            <a:r>
              <a:rPr lang="en-US" dirty="0"/>
              <a:t>Resilience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A4F5-0023-2F42-B33B-33F8401BEE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9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Both are in the fashion and luxury goods industry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They</a:t>
            </a:r>
            <a:r>
              <a:rPr lang="en-US" baseline="0" dirty="0"/>
              <a:t> both have done a materiality analysis &amp; stakeholder engagement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They say</a:t>
            </a:r>
            <a:r>
              <a:rPr lang="en-US" baseline="0" dirty="0"/>
              <a:t> </a:t>
            </a:r>
            <a:r>
              <a:rPr lang="en-US" dirty="0"/>
              <a:t>They are able to measure and quantify the environmental impact of the activities.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A4F5-0023-2F42-B33B-33F8401BEE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A4F5-0023-2F42-B33B-33F8401BEE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4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analyze these factors through their</a:t>
            </a:r>
            <a:r>
              <a:rPr lang="en-US" baseline="0" dirty="0"/>
              <a:t> value chain in order to really understand their impact. </a:t>
            </a:r>
          </a:p>
          <a:p>
            <a:r>
              <a:rPr lang="en-US" baseline="0" dirty="0"/>
              <a:t>They try to calculate the monetary value of this impact but I am not too sure how exactly they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A4F5-0023-2F42-B33B-33F8401BEE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targets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although </a:t>
            </a:r>
            <a:r>
              <a:rPr lang="en-US" baseline="0" dirty="0" err="1"/>
              <a:t>kering’s</a:t>
            </a:r>
            <a:r>
              <a:rPr lang="en-US" baseline="0" dirty="0"/>
              <a:t> targets were far more comprehensive and timely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A4F5-0023-2F42-B33B-33F8401BEE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2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</a:t>
            </a:r>
            <a:r>
              <a:rPr lang="en-US" baseline="0" dirty="0"/>
              <a:t> one company follows a specific sustainability measuring mechanism, it is possible that in fact another company is in fact more sustainable and is even doing better financially and so I think even though this is v1 of the resilience, I do feel that some exceptions or fine-tuning can be made to the framework so that such companies are not missed out 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A4F5-0023-2F42-B33B-33F8401BEE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6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5B3-64FE-4F41-896A-D68E54C02FD3}" type="datetimeFigureOut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BE36-4F2F-1642-AD73-22FC1498C5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5B3-64FE-4F41-896A-D68E54C02FD3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BE36-4F2F-1642-AD73-22FC1498C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5B3-64FE-4F41-896A-D68E54C02FD3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BE36-4F2F-1642-AD73-22FC1498C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5B3-64FE-4F41-896A-D68E54C02FD3}" type="datetimeFigureOut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BE36-4F2F-1642-AD73-22FC1498C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5B3-64FE-4F41-896A-D68E54C02FD3}" type="datetimeFigureOut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BE36-4F2F-1642-AD73-22FC1498C5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5B3-64FE-4F41-896A-D68E54C02FD3}" type="datetimeFigureOut">
              <a:rPr lang="en-US" smtClean="0"/>
              <a:t>9/3/19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BE36-4F2F-1642-AD73-22FC1498C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5B3-64FE-4F41-896A-D68E54C02FD3}" type="datetimeFigureOut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BE36-4F2F-1642-AD73-22FC1498C5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5B3-64FE-4F41-896A-D68E54C02FD3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BE36-4F2F-1642-AD73-22FC1498C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5B3-64FE-4F41-896A-D68E54C02FD3}" type="datetimeFigureOut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BE36-4F2F-1642-AD73-22FC1498C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5B3-64FE-4F41-896A-D68E54C02FD3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BE36-4F2F-1642-AD73-22FC1498C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5E0B5B3-64FE-4F41-896A-D68E54C02FD3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BE36-4F2F-1642-AD73-22FC1498C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5E0B5B3-64FE-4F41-896A-D68E54C02FD3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FB5BE36-4F2F-1642-AD73-22FC1498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0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4"/>
          <a:stretch/>
        </p:blipFill>
        <p:spPr>
          <a:xfrm>
            <a:off x="1" y="0"/>
            <a:ext cx="6400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6"/>
          <a:stretch/>
        </p:blipFill>
        <p:spPr>
          <a:xfrm>
            <a:off x="5949555" y="0"/>
            <a:ext cx="66069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955" y="3563903"/>
            <a:ext cx="6314090" cy="598194"/>
          </a:xfrm>
        </p:spPr>
        <p:txBody>
          <a:bodyPr>
            <a:normAutofit fontScale="90000"/>
          </a:bodyPr>
          <a:lstStyle/>
          <a:p>
            <a:r>
              <a:rPr lang="en-US" dirty="0"/>
              <a:t>Prada Spa vs. kering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4231" y="4309242"/>
            <a:ext cx="1603537" cy="388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By: </a:t>
            </a:r>
            <a:r>
              <a:rPr lang="en-US" dirty="0" err="1"/>
              <a:t>Isha</a:t>
            </a:r>
            <a:r>
              <a:rPr lang="en-US" dirty="0"/>
              <a:t> Sinha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955" y="169500"/>
            <a:ext cx="3200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00999" y="1172584"/>
            <a:ext cx="6049264" cy="5685416"/>
          </a:xfrm>
          <a:prstGeom prst="rect">
            <a:avLst/>
          </a:prstGeom>
          <a:solidFill>
            <a:srgbClr val="FFFFFF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2248" y="1172584"/>
            <a:ext cx="5453583" cy="5685416"/>
          </a:xfrm>
          <a:prstGeom prst="rect">
            <a:avLst/>
          </a:prstGeom>
          <a:solidFill>
            <a:srgbClr val="FFFFFF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197437"/>
            <a:ext cx="11698014" cy="759004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305" y="1706439"/>
            <a:ext cx="5170351" cy="31019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Established in 1913</a:t>
            </a:r>
          </a:p>
          <a:p>
            <a:r>
              <a:rPr lang="en-US" dirty="0"/>
              <a:t>Headquarters: Milan, Italy</a:t>
            </a:r>
          </a:p>
          <a:p>
            <a:r>
              <a:rPr lang="en-US" dirty="0"/>
              <a:t>Stock: 1913.HK</a:t>
            </a:r>
          </a:p>
          <a:p>
            <a:r>
              <a:rPr lang="en-US" dirty="0"/>
              <a:t>6 years of sustainability reporting ✅</a:t>
            </a:r>
          </a:p>
          <a:p>
            <a:r>
              <a:rPr lang="en-US" dirty="0"/>
              <a:t>GRI compliant ✅</a:t>
            </a:r>
          </a:p>
          <a:p>
            <a:r>
              <a:rPr lang="en-US" dirty="0"/>
              <a:t>Stakeholder engagement &amp; materiality ✅</a:t>
            </a:r>
          </a:p>
          <a:p>
            <a:r>
              <a:rPr lang="en-US" dirty="0"/>
              <a:t>Targets:</a:t>
            </a:r>
          </a:p>
          <a:p>
            <a:pPr lvl="1"/>
            <a:r>
              <a:rPr lang="en-US" dirty="0"/>
              <a:t>Convert all virgin nylon to Re-Nylon by the end of 2021</a:t>
            </a:r>
          </a:p>
          <a:p>
            <a:pPr lvl="1"/>
            <a:r>
              <a:rPr lang="en-US" dirty="0"/>
              <a:t>Further industrial investments to make the workplace more safe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012" y="1706439"/>
            <a:ext cx="5759061" cy="31019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Established in 1963</a:t>
            </a:r>
          </a:p>
          <a:p>
            <a:r>
              <a:rPr lang="en-US" dirty="0"/>
              <a:t>Headquarters: Paris, France</a:t>
            </a:r>
          </a:p>
          <a:p>
            <a:r>
              <a:rPr lang="en-US" dirty="0"/>
              <a:t>Stock: KER (EPA)</a:t>
            </a:r>
          </a:p>
          <a:p>
            <a:r>
              <a:rPr lang="en-US" dirty="0"/>
              <a:t>6 years of sustainability reporting ✅</a:t>
            </a:r>
          </a:p>
          <a:p>
            <a:r>
              <a:rPr lang="en-US" dirty="0"/>
              <a:t>Does not follow GRI standards </a:t>
            </a:r>
            <a:r>
              <a:rPr lang="mr-IN" dirty="0"/>
              <a:t>–</a:t>
            </a:r>
            <a:r>
              <a:rPr lang="en-US" dirty="0"/>
              <a:t> they instead have their own reporting mechanism called EP&amp;L</a:t>
            </a:r>
          </a:p>
          <a:p>
            <a:r>
              <a:rPr lang="en-US" dirty="0"/>
              <a:t>Targets: </a:t>
            </a:r>
          </a:p>
          <a:p>
            <a:pPr lvl="1"/>
            <a:r>
              <a:rPr lang="en-US" dirty="0"/>
              <a:t>Reduce the intensity of its overall EP&amp;L account by 40% by 2025</a:t>
            </a:r>
          </a:p>
          <a:p>
            <a:pPr lvl="1"/>
            <a:r>
              <a:rPr lang="en-US" dirty="0"/>
              <a:t>Support the continuation of craftsmanship training</a:t>
            </a:r>
          </a:p>
          <a:p>
            <a:pPr lvl="1"/>
            <a:r>
              <a:rPr lang="en-US" dirty="0"/>
              <a:t>Amplify forward thinking employment practices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4363" y="1342446"/>
            <a:ext cx="90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PRADA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5046" y="134244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88" y="5023971"/>
            <a:ext cx="4321671" cy="1782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30" y="4998030"/>
            <a:ext cx="4139821" cy="18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1092758"/>
            <a:ext cx="10972800" cy="5536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4363" y="128589"/>
            <a:ext cx="10972799" cy="7429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PRADA’S MATERIALITY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128467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05" y="928475"/>
            <a:ext cx="6466114" cy="5831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363" y="128589"/>
            <a:ext cx="10972799" cy="742950"/>
          </a:xfrm>
          <a:prstGeom prst="rect">
            <a:avLst/>
          </a:prstGeom>
          <a:solidFill>
            <a:srgbClr val="FFFFFF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accent2"/>
                </a:solidFill>
              </a:rPr>
              <a:t>KERING’S MATERIALITY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206366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8" y="1870150"/>
            <a:ext cx="6951681" cy="48589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469578" y="1870150"/>
            <a:ext cx="446116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chemeClr val="accent2"/>
                </a:solidFill>
              </a:rPr>
              <a:t>WHY?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Understand where impacts are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Develop a knowledgeable decision making process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Strengthen our business and manage risks for the future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Be transparent with stakeholders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Steer our business strategy responsibly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517" y="979503"/>
            <a:ext cx="625103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KERING</a:t>
            </a:r>
            <a:r>
              <a:rPr lang="en-US" dirty="0">
                <a:solidFill>
                  <a:schemeClr val="accent2"/>
                </a:solidFill>
              </a:rPr>
              <a:t> SUSTAINABILITY REPORTING MEHANISM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3518" y="327653"/>
            <a:ext cx="6251039" cy="55597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Environmental Profit &amp; Loss</a:t>
            </a:r>
          </a:p>
        </p:txBody>
      </p:sp>
    </p:spTree>
    <p:extLst>
      <p:ext uri="{BB962C8B-B14F-4D97-AF65-F5344CB8AC3E}">
        <p14:creationId xmlns:p14="http://schemas.microsoft.com/office/powerpoint/2010/main" val="144225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58" y="266698"/>
            <a:ext cx="4140708" cy="57074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THEY MEASURE: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721" y="997095"/>
            <a:ext cx="5827193" cy="44586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 measure their true environmental impact they examine the following across their value chain:</a:t>
            </a:r>
          </a:p>
          <a:p>
            <a:pPr>
              <a:lnSpc>
                <a:spcPct val="150000"/>
              </a:lnSpc>
            </a:pPr>
            <a:endParaRPr lang="en-US" sz="500" dirty="0"/>
          </a:p>
          <a:p>
            <a:pPr>
              <a:lnSpc>
                <a:spcPct val="150000"/>
              </a:lnSpc>
            </a:pPr>
            <a:r>
              <a:rPr lang="en-US" b="1" dirty="0"/>
              <a:t>Carbon emissions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Water Use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Water Pollution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Land use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Air pollution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Waste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2940"/>
            <a:ext cx="6115792" cy="17550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94" y="0"/>
            <a:ext cx="6145406" cy="575953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894562" y="6023391"/>
            <a:ext cx="4140708" cy="57074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2018 EP&amp;L RESULTS</a:t>
            </a:r>
          </a:p>
        </p:txBody>
      </p:sp>
    </p:spTree>
    <p:extLst>
      <p:ext uri="{BB962C8B-B14F-4D97-AF65-F5344CB8AC3E}">
        <p14:creationId xmlns:p14="http://schemas.microsoft.com/office/powerpoint/2010/main" val="183623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274" y="154182"/>
            <a:ext cx="5032912" cy="760217"/>
          </a:xfrm>
        </p:spPr>
        <p:txBody>
          <a:bodyPr>
            <a:normAutofit fontScale="90000"/>
          </a:bodyPr>
          <a:lstStyle/>
          <a:p>
            <a:r>
              <a:rPr lang="en-US" dirty="0"/>
              <a:t>GRI     vs.    EP&amp;L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38223"/>
              </p:ext>
            </p:extLst>
          </p:nvPr>
        </p:nvGraphicFramePr>
        <p:xfrm>
          <a:off x="308757" y="1163781"/>
          <a:ext cx="11614068" cy="5415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0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GRI (PRADA)</a:t>
                      </a:r>
                    </a:p>
                  </a:txBody>
                  <a:tcPr>
                    <a:solidFill>
                      <a:srgbClr val="CFB4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SIMILARITIES</a:t>
                      </a:r>
                    </a:p>
                  </a:txBody>
                  <a:tcPr>
                    <a:solidFill>
                      <a:srgbClr val="7A4ED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EP&amp;L (KERING)</a:t>
                      </a:r>
                    </a:p>
                  </a:txBody>
                  <a:tcPr>
                    <a:solidFill>
                      <a:srgbClr val="5AB424">
                        <a:alpha val="4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0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Economic Factors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Environmental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Aspects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Social</a:t>
                      </a:r>
                    </a:p>
                  </a:txBody>
                  <a:tcPr anchor="ctr">
                    <a:solidFill>
                      <a:srgbClr val="CFB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Materiality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Assessment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Governance Structure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Information On Employees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Stakeholder engagement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Key Targets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Gender Diversity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A4ED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Scale of Impact From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Each Point In The Value Chain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5AB424">
                        <a:alpha val="4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90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A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811" y="281549"/>
            <a:ext cx="1692273" cy="727854"/>
          </a:xfrm>
        </p:spPr>
        <p:txBody>
          <a:bodyPr>
            <a:normAutofit/>
          </a:bodyPr>
          <a:lstStyle/>
          <a:p>
            <a:r>
              <a:rPr lang="en-US" sz="2000" dirty="0"/>
              <a:t>Prada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68290" y="0"/>
            <a:ext cx="11876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151698" y="281549"/>
            <a:ext cx="1984603" cy="72785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757" y="1328057"/>
            <a:ext cx="1749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>
                <a:solidFill>
                  <a:schemeClr val="bg2"/>
                </a:solidFill>
              </a:rPr>
              <a:t>SCORE: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</a:rPr>
              <a:t>2015:   10/20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</a:rPr>
              <a:t>2017:   10/20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</a:rPr>
              <a:t>2018:   14/20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3520" y="1280557"/>
            <a:ext cx="1745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>
                <a:solidFill>
                  <a:schemeClr val="bg2"/>
                </a:solidFill>
              </a:rPr>
              <a:t>SCORE: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</a:rPr>
              <a:t>2015:   9/20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</a:rPr>
              <a:t>2017:   10/20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</a:rPr>
              <a:t>2018:   14/20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7983" y="1280557"/>
            <a:ext cx="372056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u="sng" dirty="0">
                <a:solidFill>
                  <a:srgbClr val="060507"/>
                </a:solidFill>
              </a:rPr>
              <a:t>2018 Data: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60507"/>
                </a:solidFill>
              </a:rPr>
              <a:t>Materiality - 3 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60507"/>
                </a:solidFill>
              </a:rPr>
              <a:t>Targets - 3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60507"/>
                </a:solidFill>
              </a:rPr>
              <a:t>Delivery - 2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60507"/>
                </a:solidFill>
              </a:rPr>
              <a:t>Innovation - 4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60507"/>
                </a:solidFill>
              </a:rPr>
              <a:t>Flexibility - 2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80448" y="1187771"/>
            <a:ext cx="372056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u="sng" dirty="0">
                <a:solidFill>
                  <a:srgbClr val="060507"/>
                </a:solidFill>
              </a:rPr>
              <a:t>2018 Data: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60507"/>
                </a:solidFill>
              </a:rPr>
              <a:t>Materiality - 3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60507"/>
                </a:solidFill>
              </a:rPr>
              <a:t>Targets - 4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60507"/>
                </a:solidFill>
              </a:rPr>
              <a:t>Delivery - 1 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60507"/>
                </a:solidFill>
              </a:rPr>
              <a:t>Innovation - 3 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60507"/>
                </a:solidFill>
              </a:rPr>
              <a:t>Flexibility - 3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3860035"/>
            <a:ext cx="4381630" cy="2626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75" y="3795400"/>
            <a:ext cx="4464134" cy="26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64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476</Words>
  <Application>Microsoft Macintosh PowerPoint</Application>
  <PresentationFormat>Widescreen</PresentationFormat>
  <Paragraphs>97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Prada Spa vs. kering</vt:lpstr>
      <vt:lpstr>Overview</vt:lpstr>
      <vt:lpstr>PowerPoint Presentation</vt:lpstr>
      <vt:lpstr>PowerPoint Presentation</vt:lpstr>
      <vt:lpstr>PowerPoint Presentation</vt:lpstr>
      <vt:lpstr>HOW THEY MEASURE:</vt:lpstr>
      <vt:lpstr>GRI     vs.    EP&amp;L</vt:lpstr>
      <vt:lpstr>Prada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Prada Spa vs. kering</dc:title>
  <dc:creator>Microsoft Office User</dc:creator>
  <cp:lastModifiedBy>Davina Ho</cp:lastModifiedBy>
  <cp:revision>32</cp:revision>
  <dcterms:created xsi:type="dcterms:W3CDTF">2019-07-30T02:50:18Z</dcterms:created>
  <dcterms:modified xsi:type="dcterms:W3CDTF">2019-09-03T04:57:11Z</dcterms:modified>
</cp:coreProperties>
</file>